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notesMasterIdLst>
    <p:notesMasterId r:id="rId13"/>
  </p:notesMasterIdLst>
  <p:sldIdLst>
    <p:sldId id="256" r:id="rId2"/>
    <p:sldId id="271" r:id="rId3"/>
    <p:sldId id="269" r:id="rId4"/>
    <p:sldId id="257" r:id="rId5"/>
    <p:sldId id="267" r:id="rId6"/>
    <p:sldId id="268" r:id="rId7"/>
    <p:sldId id="272" r:id="rId8"/>
    <p:sldId id="270" r:id="rId9"/>
    <p:sldId id="262" r:id="rId10"/>
    <p:sldId id="266" r:id="rId11"/>
    <p:sldId id="263" r:id="rId1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87" autoAdjust="0"/>
  </p:normalViewPr>
  <p:slideViewPr>
    <p:cSldViewPr snapToGrid="0">
      <p:cViewPr varScale="1">
        <p:scale>
          <a:sx n="76" d="100"/>
          <a:sy n="76" d="100"/>
        </p:scale>
        <p:origin x="126" y="7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18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7AD17-1F7C-4C0B-9060-454ECB722EDC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A4A86-6315-4DD8-B60B-BA0AF495D9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77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8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2775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0562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5513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746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§"/>
            </a:pPr>
            <a:endParaRPr lang="en-IE" dirty="0" smtClean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IE" baseline="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483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30313"/>
            <a:ext cx="5964238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55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59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0197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4144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Important to make the most of this facility and dispose of all assets which are faculty and not being used, might be in cupboards </a:t>
            </a:r>
            <a:r>
              <a:rPr lang="en-IE" dirty="0" err="1" smtClean="0"/>
              <a:t>etc</a:t>
            </a:r>
            <a:r>
              <a:rPr lang="en-IE" dirty="0" smtClean="0"/>
              <a:t>…</a:t>
            </a:r>
          </a:p>
          <a:p>
            <a:endParaRPr lang="en-IE" dirty="0"/>
          </a:p>
          <a:p>
            <a:r>
              <a:rPr lang="en-IE" dirty="0" smtClean="0"/>
              <a:t>Extremely important all asset with a barcode are accompanied by an authorised disposal form – I will be updating as I receive equipment on the day.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A4A86-6315-4DD8-B60B-BA0AF495D9B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725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8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54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840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708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9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530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77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109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353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57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764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B2FBB2-2FD4-4F07-A078-10D04D486B8E}" type="datetimeFigureOut">
              <a:rPr lang="en-IE" smtClean="0"/>
              <a:t>30/06/2016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CD1583-D367-4530-8527-E0BD187A349B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94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dirty="0" smtClean="0"/>
              <a:t>Fixed Asset Briefing 30/06/2016</a:t>
            </a:r>
            <a:endParaRPr lang="en-IE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5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592"/>
    </mc:Choice>
    <mc:Fallback xmlns="">
      <p:transition advTm="25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Proposed Daft Schedule of  Internal </a:t>
            </a:r>
            <a:r>
              <a:rPr lang="en-IE" dirty="0"/>
              <a:t>Rolling </a:t>
            </a:r>
            <a:r>
              <a:rPr lang="en-IE" dirty="0" smtClean="0"/>
              <a:t>Audit 2016-2017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118083"/>
              </p:ext>
            </p:extLst>
          </p:nvPr>
        </p:nvGraphicFramePr>
        <p:xfrm>
          <a:off x="1096962" y="2082797"/>
          <a:ext cx="10058403" cy="3118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352"/>
                <a:gridCol w="587352"/>
                <a:gridCol w="484234"/>
                <a:gridCol w="520700"/>
                <a:gridCol w="584200"/>
                <a:gridCol w="800100"/>
                <a:gridCol w="571500"/>
                <a:gridCol w="685800"/>
                <a:gridCol w="711200"/>
                <a:gridCol w="584200"/>
                <a:gridCol w="647700"/>
                <a:gridCol w="508000"/>
                <a:gridCol w="584200"/>
                <a:gridCol w="444500"/>
                <a:gridCol w="582661"/>
                <a:gridCol w="587352"/>
                <a:gridCol w="587352"/>
              </a:tblGrid>
              <a:tr h="22363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 dirty="0">
                          <a:effectLst/>
                        </a:rPr>
                        <a:t>CIT Fixed Asset Internal Audit for the period July 2016- July 2017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 dirty="0">
                          <a:effectLst/>
                        </a:rPr>
                        <a:t>NMCI &amp; Cork School of Music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>
                          <a:effectLst/>
                        </a:rPr>
                        <a:t>Faculty Of Engineering and Science Report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6">
                  <a:txBody>
                    <a:bodyPr/>
                    <a:lstStyle/>
                    <a:p>
                      <a:pPr algn="ctr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200" u="none" strike="noStrike">
                          <a:effectLst/>
                        </a:rPr>
                        <a:t>2016</a:t>
                      </a:r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1200" u="none" strike="noStrike" dirty="0">
                          <a:effectLst/>
                        </a:rPr>
                        <a:t>2017</a:t>
                      </a:r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435064"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July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 smtClean="0">
                          <a:effectLst/>
                        </a:rPr>
                        <a:t>August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September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October 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November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December 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>
                          <a:effectLst/>
                        </a:rPr>
                        <a:t>January</a:t>
                      </a:r>
                      <a:endParaRPr lang="en-IE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smtClean="0">
                          <a:effectLst/>
                        </a:rPr>
                        <a:t>February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March 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>
                          <a:effectLst/>
                        </a:rPr>
                        <a:t>April </a:t>
                      </a:r>
                      <a:endParaRPr lang="en-IE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>
                          <a:effectLst/>
                        </a:rPr>
                        <a:t>May</a:t>
                      </a:r>
                      <a:endParaRPr lang="en-IE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>
                          <a:effectLst/>
                        </a:rPr>
                        <a:t>June</a:t>
                      </a:r>
                      <a:endParaRPr lang="en-IE" sz="12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sng" strike="noStrike" dirty="0">
                          <a:effectLst/>
                        </a:rPr>
                        <a:t>July</a:t>
                      </a:r>
                      <a:endParaRPr lang="en-IE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sng" strike="noStrike">
                          <a:effectLst/>
                        </a:rPr>
                        <a:t>Subtotal</a:t>
                      </a:r>
                      <a:endParaRPr lang="en-IE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 dirty="0">
                          <a:effectLst/>
                        </a:rPr>
                        <a:t>Department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D700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 dirty="0">
                          <a:effectLst/>
                        </a:rPr>
                        <a:t>D600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D500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D410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D411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D400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D201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D450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D250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D202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D205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D204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 dirty="0">
                          <a:effectLst/>
                        </a:rPr>
                        <a:t>D403</a:t>
                      </a:r>
                      <a:endParaRPr lang="en-I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D405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D460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200" u="none" strike="noStrike">
                          <a:effectLst/>
                        </a:rPr>
                        <a:t>D402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>
                          <a:effectLst/>
                        </a:rPr>
                        <a:t>Numberrs for Audit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>
                          <a:effectLst/>
                        </a:rPr>
                        <a:t>To be audited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1200" u="none" strike="noStrike">
                          <a:effectLst/>
                        </a:rPr>
                        <a:t>%</a:t>
                      </a:r>
                      <a:endParaRPr lang="en-I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  <a:tr h="223632"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77" marR="9177" marT="917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4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755"/>
    </mc:Choice>
    <mc:Fallback xmlns="">
      <p:transition spd="slow" advTm="6575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Q &amp; A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846263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257571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"/>
    </mc:Choice>
    <mc:Fallback xmlns="">
      <p:transition spd="slow" advTm="1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Agenda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IE" dirty="0"/>
              <a:t>Introduction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Non Barcoded Items </a:t>
            </a:r>
            <a:endParaRPr lang="en-I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O</a:t>
            </a:r>
            <a:r>
              <a:rPr lang="en-IE" dirty="0" smtClean="0"/>
              <a:t>verview </a:t>
            </a:r>
            <a:r>
              <a:rPr lang="en-IE" dirty="0"/>
              <a:t>of external audit</a:t>
            </a:r>
            <a:r>
              <a:rPr lang="en-I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/>
              <a:t>Loan </a:t>
            </a:r>
            <a:r>
              <a:rPr lang="en-IE" dirty="0" smtClean="0"/>
              <a:t>Updates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Locations</a:t>
            </a:r>
            <a:endParaRPr lang="en-IE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IE" dirty="0" smtClean="0"/>
              <a:t>Disposals </a:t>
            </a:r>
            <a:r>
              <a:rPr lang="en-IE" dirty="0"/>
              <a:t>process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dirty="0"/>
              <a:t>Physical Disposal (dates for Summer 2016)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dirty="0"/>
              <a:t>Draft Schedule of Rolling Audit 2016/17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IE" dirty="0"/>
              <a:t>Q&amp;A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843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5"/>
    </mc:Choice>
    <mc:Fallback xmlns="">
      <p:transition spd="slow" advTm="89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Fixed Asset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E" sz="4000" dirty="0"/>
              <a:t>Non Barcoded </a:t>
            </a:r>
            <a:r>
              <a:rPr lang="en-IE" sz="4000" dirty="0" smtClean="0"/>
              <a:t>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Monthly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Allocate a time arranged to meet and barcoded per Department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Photo’s now included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Book tagged Assets</a:t>
            </a:r>
          </a:p>
        </p:txBody>
      </p:sp>
    </p:spTree>
    <p:extLst>
      <p:ext uri="{BB962C8B-B14F-4D97-AF65-F5344CB8AC3E}">
        <p14:creationId xmlns:p14="http://schemas.microsoft.com/office/powerpoint/2010/main" val="207615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32"/>
    </mc:Choice>
    <mc:Fallback xmlns="">
      <p:transition spd="slow" advTm="3653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External Audit 2015-2016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I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An External Audit of IT Services and </a:t>
            </a:r>
            <a:r>
              <a:rPr lang="en-IE" dirty="0"/>
              <a:t>T</a:t>
            </a:r>
            <a:r>
              <a:rPr lang="en-IE" dirty="0" smtClean="0"/>
              <a:t>he Schools of Business </a:t>
            </a:r>
            <a:r>
              <a:rPr lang="en-IE" dirty="0"/>
              <a:t>&amp;</a:t>
            </a:r>
            <a:r>
              <a:rPr lang="en-IE" dirty="0" smtClean="0"/>
              <a:t> Humanities by Grant Thornton.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Of the 1072 Assets audited 119 were not located by auditors.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Assets not located due to incorrect locations of assets or no access to office’s.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Subsequently  reduced to 44 of which 11 are items on loan.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Risks Identified: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IE" dirty="0" smtClean="0"/>
              <a:t>Loans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IE" dirty="0" smtClean="0"/>
              <a:t>Locations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IE" dirty="0" smtClean="0"/>
              <a:t>Disposals</a:t>
            </a:r>
            <a:endParaRPr lang="en-IE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504"/>
    </mc:Choice>
    <mc:Fallback xmlns="">
      <p:transition spd="slow" advTm="765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Fixed Asset Office </a:t>
            </a:r>
            <a:r>
              <a:rPr lang="en-IE" dirty="0" smtClean="0"/>
              <a:t>Update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dirty="0" smtClean="0"/>
              <a:t>  </a:t>
            </a:r>
            <a:r>
              <a:rPr lang="en-IE" sz="4000" dirty="0"/>
              <a:t>Assets on </a:t>
            </a:r>
            <a:r>
              <a:rPr lang="en-IE" sz="4000" dirty="0" smtClean="0"/>
              <a:t>Loan</a:t>
            </a:r>
            <a:endParaRPr lang="en-IE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What are Assets on Loan?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Monthly Expired Loan report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Historical Loans examined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Proposed New Loan Form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98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10"/>
    </mc:Choice>
    <mc:Fallback xmlns="">
      <p:transition spd="slow" advTm="5311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600" y="-203200"/>
            <a:ext cx="121920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1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931"/>
    </mc:Choice>
    <mc:Fallback xmlns="">
      <p:transition spd="slow" advTm="3293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Locations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The checking &amp; updating Locations on Agresso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006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5"/>
    </mc:Choice>
    <mc:Fallback xmlns="">
      <p:transition spd="slow" advTm="774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Fixed Asset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E" sz="4000" dirty="0"/>
              <a:t>Disposal </a:t>
            </a:r>
            <a:r>
              <a:rPr lang="en-IE" sz="4000" dirty="0" smtClean="0"/>
              <a:t>Process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Fixed Asset Policy to receive disposal form before asset is disposed of or transferred.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Disposal form available on Finance website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Physical disposals of assets in August 2016 &amp; January 2017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141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31"/>
    </mc:Choice>
    <mc:Fallback xmlns="">
      <p:transition spd="slow" advTm="353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Physical Disposal Summer 2016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E" sz="4000" b="1" dirty="0" smtClean="0"/>
              <a:t>Wednesday 27</a:t>
            </a:r>
            <a:r>
              <a:rPr lang="en-IE" sz="4000" b="1" baseline="30000" dirty="0" smtClean="0"/>
              <a:t>th</a:t>
            </a:r>
            <a:r>
              <a:rPr lang="en-IE" sz="4000" b="1" dirty="0" smtClean="0"/>
              <a:t> July – Friday 5</a:t>
            </a:r>
            <a:r>
              <a:rPr lang="en-IE" sz="4000" b="1" baseline="30000" dirty="0" smtClean="0"/>
              <a:t>th</a:t>
            </a:r>
            <a:r>
              <a:rPr lang="en-IE" sz="4000" b="1" dirty="0" smtClean="0"/>
              <a:t> August</a:t>
            </a:r>
          </a:p>
          <a:p>
            <a:pPr algn="ctr"/>
            <a:r>
              <a:rPr lang="en-IE" sz="4000" b="1" dirty="0" smtClean="0"/>
              <a:t>B149</a:t>
            </a:r>
          </a:p>
          <a:p>
            <a:pPr algn="ctr"/>
            <a:endParaRPr lang="en-IE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Avail of a time slot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dirty="0" smtClean="0"/>
              <a:t>Equipment on the register only accepted with authorised Disposal form.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455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67"/>
    </mc:Choice>
    <mc:Fallback xmlns="">
      <p:transition spd="slow" advTm="2806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404</TotalTime>
  <Words>362</Words>
  <Application>Microsoft Office PowerPoint</Application>
  <PresentationFormat>Widescreen</PresentationFormat>
  <Paragraphs>113</Paragraphs>
  <Slides>11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Fixed Asset Briefing 30/06/2016</vt:lpstr>
      <vt:lpstr>Agenda</vt:lpstr>
      <vt:lpstr>Fixed Asset Office Update</vt:lpstr>
      <vt:lpstr>External Audit 2015-2016</vt:lpstr>
      <vt:lpstr>Fixed Asset Office Update</vt:lpstr>
      <vt:lpstr>PowerPoint Presentation</vt:lpstr>
      <vt:lpstr>Locations</vt:lpstr>
      <vt:lpstr>Fixed Asset Office Update</vt:lpstr>
      <vt:lpstr>Physical Disposal Summer 2016</vt:lpstr>
      <vt:lpstr>Proposed Daft Schedule of  Internal Rolling Audit 2016-2017</vt:lpstr>
      <vt:lpstr>Q &amp; A</vt:lpstr>
    </vt:vector>
  </TitlesOfParts>
  <Company>Cork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Fixed Asset Briefing 30/06/2016</dc:title>
  <dc:creator>Sharon Coffey</dc:creator>
  <cp:lastModifiedBy>Sharon Coffey</cp:lastModifiedBy>
  <cp:revision>40</cp:revision>
  <cp:lastPrinted>2016-06-30T09:17:17Z</cp:lastPrinted>
  <dcterms:created xsi:type="dcterms:W3CDTF">2016-06-22T07:31:40Z</dcterms:created>
  <dcterms:modified xsi:type="dcterms:W3CDTF">2016-06-30T15:16:18Z</dcterms:modified>
</cp:coreProperties>
</file>